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  <p:sldMasterId id="2147483773" r:id="rId5"/>
    <p:sldMasterId id="2147483660" r:id="rId6"/>
  </p:sldMasterIdLst>
  <p:notesMasterIdLst>
    <p:notesMasterId r:id="rId44"/>
  </p:notesMasterIdLst>
  <p:sldIdLst>
    <p:sldId id="348" r:id="rId7"/>
    <p:sldId id="485" r:id="rId8"/>
    <p:sldId id="486" r:id="rId9"/>
    <p:sldId id="487" r:id="rId10"/>
    <p:sldId id="488" r:id="rId11"/>
    <p:sldId id="489" r:id="rId12"/>
    <p:sldId id="490" r:id="rId13"/>
    <p:sldId id="491" r:id="rId14"/>
    <p:sldId id="493" r:id="rId15"/>
    <p:sldId id="494" r:id="rId16"/>
    <p:sldId id="698" r:id="rId17"/>
    <p:sldId id="699" r:id="rId18"/>
    <p:sldId id="700" r:id="rId19"/>
    <p:sldId id="701" r:id="rId20"/>
    <p:sldId id="702" r:id="rId21"/>
    <p:sldId id="703" r:id="rId22"/>
    <p:sldId id="704" r:id="rId23"/>
    <p:sldId id="705" r:id="rId24"/>
    <p:sldId id="706" r:id="rId25"/>
    <p:sldId id="716" r:id="rId26"/>
    <p:sldId id="707" r:id="rId27"/>
    <p:sldId id="708" r:id="rId28"/>
    <p:sldId id="709" r:id="rId29"/>
    <p:sldId id="710" r:id="rId30"/>
    <p:sldId id="711" r:id="rId31"/>
    <p:sldId id="712" r:id="rId32"/>
    <p:sldId id="713" r:id="rId33"/>
    <p:sldId id="714" r:id="rId34"/>
    <p:sldId id="715" r:id="rId35"/>
    <p:sldId id="717" r:id="rId36"/>
    <p:sldId id="718" r:id="rId37"/>
    <p:sldId id="719" r:id="rId38"/>
    <p:sldId id="720" r:id="rId39"/>
    <p:sldId id="721" r:id="rId40"/>
    <p:sldId id="722" r:id="rId41"/>
    <p:sldId id="723" r:id="rId42"/>
    <p:sldId id="724" r:id="rId4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F7DC"/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5"/>
    <p:restoredTop sz="90669" autoAdjust="0"/>
  </p:normalViewPr>
  <p:slideViewPr>
    <p:cSldViewPr snapToGrid="0">
      <p:cViewPr>
        <p:scale>
          <a:sx n="86" d="100"/>
          <a:sy n="86" d="100"/>
        </p:scale>
        <p:origin x="93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2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6133569" y="232831"/>
            <a:ext cx="2801269" cy="3768724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Visible Light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The part of the electromagnetic spectrum, between infrared and ultraviolet, that is </a:t>
            </a: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visible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 to the human eye.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Verdana" panose="020B0604030504040204" pitchFamily="34" charset="0"/>
            </a:endParaRP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Shorter waves – higher frequency and energy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Verdana" panose="020B0604030504040204" pitchFamily="34" charset="0"/>
            </a:endParaRP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Longer waves – lower frequency and energy</a:t>
            </a:r>
          </a:p>
        </p:txBody>
      </p:sp>
      <p:pic>
        <p:nvPicPr>
          <p:cNvPr id="5" name="Picture 4" descr="Image result for electromagnetic spectru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79" y="1163412"/>
            <a:ext cx="5706622" cy="26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A55AA-5E91-4236-A0B8-3E155D58C141}"/>
              </a:ext>
            </a:extLst>
          </p:cNvPr>
          <p:cNvSpPr txBox="1"/>
          <p:nvPr userDrawn="1"/>
        </p:nvSpPr>
        <p:spPr>
          <a:xfrm>
            <a:off x="1102051" y="3836013"/>
            <a:ext cx="3729677" cy="3320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</a:rPr>
              <a:t>ELECTROMAGNETIC SPECTRUM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62971-CE63-41A0-AC39-8F5F7FA36252}"/>
              </a:ext>
            </a:extLst>
          </p:cNvPr>
          <p:cNvSpPr txBox="1"/>
          <p:nvPr userDrawn="1"/>
        </p:nvSpPr>
        <p:spPr>
          <a:xfrm>
            <a:off x="56762" y="4283147"/>
            <a:ext cx="56146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0" dirty="0">
                <a:solidFill>
                  <a:srgbClr val="10CF9B"/>
                </a:solidFill>
              </a:rPr>
              <a:t>What is visible light?</a:t>
            </a:r>
          </a:p>
        </p:txBody>
      </p:sp>
    </p:spTree>
    <p:extLst>
      <p:ext uri="{BB962C8B-B14F-4D97-AF65-F5344CB8AC3E}">
        <p14:creationId xmlns:p14="http://schemas.microsoft.com/office/powerpoint/2010/main" val="3753351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3377594" y="633733"/>
            <a:ext cx="5602100" cy="3165995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Colors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We see these waves as the colors of the rainbow. 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Each color has a different wavelength and frequency. 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Red has the longest wavelength and shortest frequency.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Violet has the shortest wavelength and highest frequency.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Seen together, they make white light.</a:t>
            </a:r>
          </a:p>
        </p:txBody>
      </p:sp>
      <p:sp>
        <p:nvSpPr>
          <p:cNvPr id="5" name="AutoShape 2" descr="Image result for visible light"/>
          <p:cNvSpPr>
            <a:spLocks noChangeAspect="1" noChangeArrowheads="1"/>
          </p:cNvSpPr>
          <p:nvPr userDrawn="1"/>
        </p:nvSpPr>
        <p:spPr bwMode="auto">
          <a:xfrm>
            <a:off x="116681" y="-135434"/>
            <a:ext cx="228600" cy="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AutoShape 6" descr="Image result for visible light definition"/>
          <p:cNvSpPr>
            <a:spLocks noChangeAspect="1" noChangeArrowheads="1"/>
          </p:cNvSpPr>
          <p:nvPr userDrawn="1"/>
        </p:nvSpPr>
        <p:spPr bwMode="auto">
          <a:xfrm>
            <a:off x="230981" y="7441"/>
            <a:ext cx="228600" cy="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024" y="200700"/>
            <a:ext cx="2256276" cy="2115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E25C46-7ABE-47E0-A160-50D6D1BE4091}"/>
              </a:ext>
            </a:extLst>
          </p:cNvPr>
          <p:cNvSpPr/>
          <p:nvPr userDrawn="1"/>
        </p:nvSpPr>
        <p:spPr>
          <a:xfrm>
            <a:off x="116681" y="2747952"/>
            <a:ext cx="290735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Compare the wavelength and frequency of red and violet light.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0CF9B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81" y="1604503"/>
            <a:ext cx="1626237" cy="114344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6D4537-66CB-4018-B338-EEA6E56E4EF0}"/>
              </a:ext>
            </a:extLst>
          </p:cNvPr>
          <p:cNvSpPr txBox="1"/>
          <p:nvPr userDrawn="1"/>
        </p:nvSpPr>
        <p:spPr>
          <a:xfrm>
            <a:off x="116680" y="3382010"/>
            <a:ext cx="3019196" cy="133209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50" dirty="0">
                <a:latin typeface="Verdana" panose="020B0604030504040204" pitchFamily="34" charset="0"/>
              </a:rPr>
              <a:t>Red light has the longest </a:t>
            </a:r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</a:rPr>
              <a:t>_____________ </a:t>
            </a:r>
            <a:r>
              <a:rPr lang="en-US" sz="1050" dirty="0">
                <a:latin typeface="Verdana" panose="020B0604030504040204" pitchFamily="34" charset="0"/>
              </a:rPr>
              <a:t>and the shortest </a:t>
            </a:r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</a:rPr>
              <a:t>__________</a:t>
            </a:r>
          </a:p>
          <a:p>
            <a:pPr marL="0" marR="0" lvl="0" indent="0" algn="l" defTabSz="3429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latin typeface="Verdana" panose="020B0604030504040204" pitchFamily="34" charset="0"/>
              </a:rPr>
              <a:t>Violet has the longest </a:t>
            </a:r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</a:rPr>
              <a:t>_____________ </a:t>
            </a:r>
            <a:r>
              <a:rPr lang="en-US" sz="1050" dirty="0">
                <a:latin typeface="Verdana" panose="020B0604030504040204" pitchFamily="34" charset="0"/>
              </a:rPr>
              <a:t>and the shortest </a:t>
            </a:r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</a:rPr>
              <a:t>__________</a:t>
            </a:r>
          </a:p>
        </p:txBody>
      </p:sp>
    </p:spTree>
    <p:extLst>
      <p:ext uri="{BB962C8B-B14F-4D97-AF65-F5344CB8AC3E}">
        <p14:creationId xmlns:p14="http://schemas.microsoft.com/office/powerpoint/2010/main" val="303510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108857" y="312261"/>
            <a:ext cx="3009900" cy="2754600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Visible Light Spectrum</a:t>
            </a:r>
          </a:p>
          <a:p>
            <a:pPr marL="157734" marR="0" lvl="0" indent="-157734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Produced when light passes through a prism, slowing the wavelength into each separate color.</a:t>
            </a:r>
          </a:p>
          <a:p>
            <a:pPr marL="157734" marR="0" lvl="0" indent="-157734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Verdana" panose="020B0604030504040204" pitchFamily="34" charset="0"/>
            </a:endParaRPr>
          </a:p>
          <a:p>
            <a:pPr marL="157734" marR="0" lvl="0" indent="-157734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ROY G. BIV - red, orange, yellow, green, blue, indigo, violet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8055" y="779049"/>
            <a:ext cx="2495137" cy="2340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ECC4CF-F5EC-4484-AB58-2EFCD157BC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47" y="2159813"/>
            <a:ext cx="2672934" cy="250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00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820" r:id="rId2"/>
    <p:sldLayoutId id="2147483661" r:id="rId3"/>
    <p:sldLayoutId id="214748365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1207008" y="4929187"/>
            <a:ext cx="7936992" cy="214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16002" y="4898241"/>
            <a:ext cx="133925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accent4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5911986" y="0"/>
            <a:ext cx="3232015" cy="5143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200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6AEB38-13CA-4E16-A372-6073228DBC23}"/>
              </a:ext>
            </a:extLst>
          </p:cNvPr>
          <p:cNvSpPr txBox="1">
            <a:spLocks/>
          </p:cNvSpPr>
          <p:nvPr userDrawn="1"/>
        </p:nvSpPr>
        <p:spPr>
          <a:xfrm>
            <a:off x="-16002" y="14428"/>
            <a:ext cx="5911986" cy="680003"/>
          </a:xfrm>
          <a:prstGeom prst="rect">
            <a:avLst/>
          </a:prstGeom>
        </p:spPr>
        <p:txBody>
          <a:bodyPr vert="horz" lIns="54864" tIns="27432" rIns="54864" bIns="27432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2700" b="1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Visible Light</a:t>
            </a:r>
          </a:p>
        </p:txBody>
      </p:sp>
    </p:spTree>
    <p:extLst>
      <p:ext uri="{BB962C8B-B14F-4D97-AF65-F5344CB8AC3E}">
        <p14:creationId xmlns:p14="http://schemas.microsoft.com/office/powerpoint/2010/main" val="254735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1213300" y="4929187"/>
            <a:ext cx="7936992" cy="214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888A0-44CB-4552-9DC9-022D26FE6A3A}"/>
              </a:ext>
            </a:extLst>
          </p:cNvPr>
          <p:cNvSpPr txBox="1"/>
          <p:nvPr userDrawn="1"/>
        </p:nvSpPr>
        <p:spPr>
          <a:xfrm>
            <a:off x="7543800" y="4918561"/>
            <a:ext cx="1600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dirty="0">
                <a:solidFill>
                  <a:schemeClr val="accent4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86F784-446B-4A56-9E47-F5B0A9B172D2}"/>
              </a:ext>
            </a:extLst>
          </p:cNvPr>
          <p:cNvSpPr/>
          <p:nvPr userDrawn="1"/>
        </p:nvSpPr>
        <p:spPr>
          <a:xfrm>
            <a:off x="-1" y="0"/>
            <a:ext cx="3232015" cy="5143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200" dirty="0">
              <a:latin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F59417-00B8-41A5-AABF-0455058A7F89}"/>
              </a:ext>
            </a:extLst>
          </p:cNvPr>
          <p:cNvSpPr txBox="1">
            <a:spLocks/>
          </p:cNvSpPr>
          <p:nvPr userDrawn="1"/>
        </p:nvSpPr>
        <p:spPr>
          <a:xfrm>
            <a:off x="3232014" y="-9166"/>
            <a:ext cx="5911986" cy="680003"/>
          </a:xfrm>
          <a:prstGeom prst="rect">
            <a:avLst/>
          </a:prstGeom>
          <a:effectLst/>
        </p:spPr>
        <p:txBody>
          <a:bodyPr vert="horz" lIns="54864" tIns="27432" rIns="54864" bIns="27432" rtlCol="0" anchor="b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2700" b="1" i="0" kern="1200" dirty="0"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Visible</a:t>
            </a:r>
            <a:r>
              <a:rPr lang="en-US" sz="2700" b="1" i="0" kern="12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Light</a:t>
            </a:r>
          </a:p>
        </p:txBody>
      </p:sp>
    </p:spTree>
    <p:extLst>
      <p:ext uri="{BB962C8B-B14F-4D97-AF65-F5344CB8AC3E}">
        <p14:creationId xmlns:p14="http://schemas.microsoft.com/office/powerpoint/2010/main" val="31807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18" r:id="rId2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8C8C5E0-2CFE-41B7-BD9E-95ABDD8D9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" y="1485809"/>
            <a:ext cx="4168623" cy="353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FA09C48-1A23-4851-A544-221489ED9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35" y="817052"/>
            <a:ext cx="1693671" cy="80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11AE49-ABED-4A39-8A43-B439DE313C69}"/>
              </a:ext>
            </a:extLst>
          </p:cNvPr>
          <p:cNvSpPr txBox="1"/>
          <p:nvPr/>
        </p:nvSpPr>
        <p:spPr>
          <a:xfrm>
            <a:off x="4873081" y="817052"/>
            <a:ext cx="4020094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b="1" dirty="0">
                <a:solidFill>
                  <a:srgbClr val="444444"/>
                </a:solidFill>
                <a:latin typeface="Arial" panose="020B0604020202020204" pitchFamily="34" charset="0"/>
              </a:rPr>
              <a:t>Get your word 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b="1" dirty="0">
                <a:solidFill>
                  <a:srgbClr val="444444"/>
                </a:solidFill>
                <a:latin typeface="Arial" panose="020B0604020202020204" pitchFamily="34" charset="0"/>
              </a:rPr>
              <a:t>(4 minutes)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b="1" dirty="0"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rgbClr val="444444"/>
                </a:solidFill>
                <a:latin typeface="Arial" panose="020B0604020202020204" pitchFamily="34" charset="0"/>
              </a:rPr>
              <a:t>Think of a keyword or key term from </a:t>
            </a:r>
            <a:r>
              <a:rPr lang="en-GB" sz="1600" b="1" dirty="0">
                <a:solidFill>
                  <a:srgbClr val="444444"/>
                </a:solidFill>
                <a:latin typeface="Arial" panose="020B0604020202020204" pitchFamily="34" charset="0"/>
              </a:rPr>
              <a:t>Physics</a:t>
            </a:r>
            <a:r>
              <a:rPr lang="en-GB" sz="1600" dirty="0">
                <a:solidFill>
                  <a:srgbClr val="444444"/>
                </a:solidFill>
                <a:latin typeface="Arial" panose="020B0604020202020204" pitchFamily="34" charset="0"/>
              </a:rPr>
              <a:t>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rgbClr val="444444"/>
                </a:solidFill>
                <a:latin typeface="Arial" panose="020B0604020202020204" pitchFamily="34" charset="0"/>
              </a:rPr>
              <a:t>Spell it out using the scrabble tiles and add up your points.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solidFill>
                  <a:srgbClr val="444444"/>
                </a:solidFill>
                <a:latin typeface="Arial" panose="020B0604020202020204" pitchFamily="34" charset="0"/>
              </a:rPr>
              <a:t>House points </a:t>
            </a:r>
            <a:r>
              <a:rPr lang="en-GB" sz="1600" dirty="0">
                <a:solidFill>
                  <a:srgbClr val="444444"/>
                </a:solidFill>
                <a:latin typeface="Arial" panose="020B0604020202020204" pitchFamily="34" charset="0"/>
              </a:rPr>
              <a:t>for the best key words when: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rgbClr val="444444"/>
                </a:solidFill>
                <a:latin typeface="Arial" panose="020B0604020202020204" pitchFamily="34" charset="0"/>
              </a:rPr>
              <a:t>1) You are the only one to write down and spell your word right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rgbClr val="444444"/>
                </a:solidFill>
                <a:latin typeface="Arial" panose="020B0604020202020204" pitchFamily="34" charset="0"/>
              </a:rPr>
              <a:t>2) Your word scores the most points from the scrabble letters</a:t>
            </a:r>
          </a:p>
        </p:txBody>
      </p:sp>
    </p:spTree>
    <p:extLst>
      <p:ext uri="{BB962C8B-B14F-4D97-AF65-F5344CB8AC3E}">
        <p14:creationId xmlns:p14="http://schemas.microsoft.com/office/powerpoint/2010/main" val="1794663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8519A2-9891-4997-A8CC-35FB124EFFBC}"/>
              </a:ext>
            </a:extLst>
          </p:cNvPr>
          <p:cNvSpPr txBox="1"/>
          <p:nvPr/>
        </p:nvSpPr>
        <p:spPr>
          <a:xfrm>
            <a:off x="970156" y="227699"/>
            <a:ext cx="7203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FEB900"/>
                </a:solidFill>
                <a:effectLst/>
                <a:latin typeface="Arial" panose="020B0604020202020204" pitchFamily="34" charset="0"/>
              </a:rPr>
              <a:t>Visible light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exists as part of the </a:t>
            </a:r>
            <a:r>
              <a:rPr lang="en-US" sz="1800" b="1" i="0" dirty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electromagnetic spectrum.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a </a:t>
            </a:r>
            <a:r>
              <a:rPr lang="en-US" sz="1800" b="1" i="0" dirty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spectrum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different types of waves. </a:t>
            </a:r>
            <a:r>
              <a:rPr lang="en-US" sz="1800" b="1" i="0" dirty="0">
                <a:solidFill>
                  <a:srgbClr val="FEB900"/>
                </a:solidFill>
                <a:effectLst/>
                <a:latin typeface="Arial" panose="020B0604020202020204" pitchFamily="34" charset="0"/>
              </a:rPr>
              <a:t>Light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we can see exists in the middle of this spectrum.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Other types of EMR include infrared, microwaves, radio waves, ultraviolet, x-rays and gamma waves.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0D199F-AD35-45B7-B4E0-221AF217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382382"/>
            <a:ext cx="47625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597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60A683-BB82-4712-85BE-4FA74CBDB854}"/>
              </a:ext>
            </a:extLst>
          </p:cNvPr>
          <p:cNvSpPr txBox="1"/>
          <p:nvPr/>
        </p:nvSpPr>
        <p:spPr>
          <a:xfrm>
            <a:off x="1365662" y="158278"/>
            <a:ext cx="64126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white light passes through a </a:t>
            </a:r>
            <a:r>
              <a:rPr lang="en-US" sz="2000" b="1" i="0" dirty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prism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splits into the different </a:t>
            </a:r>
            <a:r>
              <a:rPr lang="en-US" sz="2000" b="1" i="0" dirty="0" err="1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colours</a:t>
            </a:r>
            <a:r>
              <a:rPr lang="en-US" sz="2000" b="1" i="0" dirty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produces a </a:t>
            </a:r>
            <a:r>
              <a:rPr lang="en-US" sz="1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US" sz="1800" b="1" i="0" dirty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sz="1800" b="1" i="0" dirty="0">
                <a:solidFill>
                  <a:srgbClr val="FEB9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US" sz="1800" b="1" i="0" dirty="0">
                <a:solidFill>
                  <a:srgbClr val="66CC00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US" sz="1800" b="1" i="0" dirty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US" sz="1800" b="1" i="0" dirty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n-US" sz="1800" b="1" i="0" dirty="0">
                <a:solidFill>
                  <a:srgbClr val="4F69C6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en-US" sz="1800" b="1" i="0" dirty="0">
                <a:solidFill>
                  <a:srgbClr val="290C5E"/>
                </a:solidFill>
                <a:effectLst/>
                <a:latin typeface="Arial" panose="020B0604020202020204" pitchFamily="34" charset="0"/>
              </a:rPr>
              <a:t>m.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FA932797-D742-4323-A2F8-59362178F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1489547"/>
            <a:ext cx="61912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505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237D85-124D-4130-BE8F-7C97B2F4AFF6}"/>
              </a:ext>
            </a:extLst>
          </p:cNvPr>
          <p:cNvSpPr txBox="1"/>
          <p:nvPr/>
        </p:nvSpPr>
        <p:spPr>
          <a:xfrm>
            <a:off x="1407225" y="121807"/>
            <a:ext cx="632954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000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of objects is based on which </a:t>
            </a:r>
            <a:r>
              <a:rPr lang="en-US" sz="2000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they </a:t>
            </a:r>
            <a:r>
              <a:rPr lang="en-US" sz="2000" b="1" i="0" dirty="0">
                <a:solidFill>
                  <a:srgbClr val="987DD8"/>
                </a:solidFill>
                <a:effectLst/>
                <a:latin typeface="Arial" panose="020B0604020202020204" pitchFamily="34" charset="0"/>
              </a:rPr>
              <a:t>absorb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000" b="1" i="0" dirty="0">
                <a:solidFill>
                  <a:srgbClr val="D87D8E"/>
                </a:solidFill>
                <a:effectLst/>
                <a:latin typeface="Arial" panose="020B0604020202020204" pitchFamily="34" charset="0"/>
              </a:rPr>
              <a:t>reflect.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this </a:t>
            </a:r>
            <a:r>
              <a:rPr lang="en-US" sz="1800" b="1" i="0" dirty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blue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food dye </a:t>
            </a:r>
            <a:r>
              <a:rPr lang="en-US" sz="1800" b="1" i="0" dirty="0">
                <a:solidFill>
                  <a:srgbClr val="D87D8E"/>
                </a:solidFill>
                <a:effectLst/>
                <a:latin typeface="Arial" panose="020B0604020202020204" pitchFamily="34" charset="0"/>
              </a:rPr>
              <a:t>reflects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blue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light and </a:t>
            </a:r>
            <a:r>
              <a:rPr lang="en-US" sz="1800" b="1" i="0" dirty="0">
                <a:solidFill>
                  <a:srgbClr val="987DD8"/>
                </a:solidFill>
                <a:effectLst/>
                <a:latin typeface="Arial" panose="020B0604020202020204" pitchFamily="34" charset="0"/>
              </a:rPr>
              <a:t>absorbs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all other </a:t>
            </a:r>
            <a:r>
              <a:rPr lang="en-US" sz="1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Colour4">
            <a:hlinkClick r:id="" action="ppaction://media"/>
            <a:extLst>
              <a:ext uri="{FF2B5EF4-FFF2-40B4-BE49-F238E27FC236}">
                <a16:creationId xmlns:a16="http://schemas.microsoft.com/office/drawing/2014/main" id="{C4407118-E665-4D91-93AE-FAA901F868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049" y="1780472"/>
            <a:ext cx="6057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8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D2CD2-B0CA-4A1C-B853-7D8D5532C48E}"/>
              </a:ext>
            </a:extLst>
          </p:cNvPr>
          <p:cNvSpPr txBox="1"/>
          <p:nvPr/>
        </p:nvSpPr>
        <p:spPr>
          <a:xfrm>
            <a:off x="564078" y="240560"/>
            <a:ext cx="80158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three primary </a:t>
            </a:r>
            <a:r>
              <a:rPr lang="en-US" sz="2000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of light are </a:t>
            </a:r>
            <a:r>
              <a:rPr lang="en-US" sz="2000" b="1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red, </a:t>
            </a:r>
            <a:r>
              <a:rPr lang="en-US" sz="2000" b="1" i="0" dirty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blue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000" b="1" i="0" dirty="0">
                <a:solidFill>
                  <a:srgbClr val="00CC00"/>
                </a:solidFill>
                <a:effectLst/>
                <a:latin typeface="Arial" panose="020B0604020202020204" pitchFamily="34" charset="0"/>
              </a:rPr>
              <a:t>green.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produce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white light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shining all three primary </a:t>
            </a:r>
            <a:r>
              <a:rPr lang="en-US" sz="1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together.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1D54A96E-0DBB-406E-9F7C-31BD8AA8C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1282907"/>
            <a:ext cx="57435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BBDC1A37-00B1-447E-AC96-9E76B64D4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523" y="2622988"/>
            <a:ext cx="2236954" cy="252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01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0691A8-3A93-45A5-A907-B2CD0EB585EA}"/>
              </a:ext>
            </a:extLst>
          </p:cNvPr>
          <p:cNvSpPr txBox="1"/>
          <p:nvPr/>
        </p:nvSpPr>
        <p:spPr>
          <a:xfrm>
            <a:off x="546265" y="120963"/>
            <a:ext cx="805147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US" sz="2000" b="1" i="0" dirty="0">
                <a:solidFill>
                  <a:srgbClr val="01A3A4"/>
                </a:solidFill>
                <a:effectLst/>
                <a:latin typeface="Arial" panose="020B0604020202020204" pitchFamily="34" charset="0"/>
              </a:rPr>
              <a:t>atom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made up of </a:t>
            </a:r>
            <a:r>
              <a:rPr lang="en-US" sz="2000" b="1" i="0" dirty="0">
                <a:solidFill>
                  <a:srgbClr val="01A3A4"/>
                </a:solidFill>
                <a:effectLst/>
                <a:latin typeface="Arial" panose="020B0604020202020204" pitchFamily="34" charset="0"/>
              </a:rPr>
              <a:t>subatomic particles.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 </a:t>
            </a:r>
            <a:r>
              <a:rPr lang="en-US" sz="1800" b="1" i="0" dirty="0">
                <a:solidFill>
                  <a:srgbClr val="FF6B6B"/>
                </a:solidFill>
                <a:effectLst/>
                <a:latin typeface="Arial" panose="020B0604020202020204" pitchFamily="34" charset="0"/>
              </a:rPr>
              <a:t>protons,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neutrons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FF6B6B"/>
                </a:solidFill>
                <a:effectLst/>
                <a:latin typeface="Arial" panose="020B0604020202020204" pitchFamily="34" charset="0"/>
              </a:rPr>
              <a:t>Protons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18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neutrons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found in the </a:t>
            </a:r>
            <a:r>
              <a:rPr lang="en-US" sz="1800" b="1" i="0" dirty="0">
                <a:solidFill>
                  <a:srgbClr val="FF9F43"/>
                </a:solidFill>
                <a:effectLst/>
                <a:latin typeface="Arial" panose="020B0604020202020204" pitchFamily="34" charset="0"/>
              </a:rPr>
              <a:t>nucleus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orbit around the outside of the </a:t>
            </a:r>
            <a:r>
              <a:rPr lang="en-US" sz="1800" b="1" i="0" dirty="0">
                <a:solidFill>
                  <a:srgbClr val="FF9F43"/>
                </a:solidFill>
                <a:effectLst/>
                <a:latin typeface="Arial" panose="020B0604020202020204" pitchFamily="34" charset="0"/>
              </a:rPr>
              <a:t>nucleus.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635227-E47C-4CF9-B042-B045ADAC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1644114"/>
            <a:ext cx="38004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563DF7-C37E-4C4F-AA94-FF434C237123}"/>
              </a:ext>
            </a:extLst>
          </p:cNvPr>
          <p:cNvSpPr txBox="1"/>
          <p:nvPr/>
        </p:nvSpPr>
        <p:spPr>
          <a:xfrm>
            <a:off x="415636" y="141338"/>
            <a:ext cx="8312728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01A3A4"/>
                </a:solidFill>
                <a:effectLst/>
                <a:latin typeface="Arial" panose="020B0604020202020204" pitchFamily="34" charset="0"/>
              </a:rPr>
              <a:t>Subatomic particles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all have a specific charge.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1" i="0" dirty="0">
                <a:solidFill>
                  <a:srgbClr val="FF6B6B"/>
                </a:solidFill>
                <a:effectLst/>
                <a:latin typeface="Arial" panose="020B0604020202020204" pitchFamily="34" charset="0"/>
              </a:rPr>
              <a:t>Protons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a </a:t>
            </a:r>
            <a:r>
              <a:rPr lang="en-US" sz="1800" b="1" i="0" dirty="0">
                <a:solidFill>
                  <a:srgbClr val="FF6B6B"/>
                </a:solidFill>
                <a:effectLst/>
                <a:latin typeface="Arial" panose="020B0604020202020204" pitchFamily="34" charset="0"/>
              </a:rPr>
              <a:t>positive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charge,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a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negative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charge and </a:t>
            </a:r>
            <a:r>
              <a:rPr lang="en-US" sz="18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neutrons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US" sz="18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neutral.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enough </a:t>
            </a:r>
            <a:r>
              <a:rPr lang="en-US" sz="1800" b="1" i="0" dirty="0">
                <a:solidFill>
                  <a:srgbClr val="341F97"/>
                </a:solidFill>
                <a:effectLst/>
                <a:latin typeface="Arial" panose="020B0604020202020204" pitchFamily="34" charset="0"/>
              </a:rPr>
              <a:t>electrostatic force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applied to an </a:t>
            </a:r>
            <a:r>
              <a:rPr lang="en-US" sz="1800" b="1" i="0" dirty="0">
                <a:solidFill>
                  <a:srgbClr val="01A3A4"/>
                </a:solidFill>
                <a:effectLst/>
                <a:latin typeface="Arial" panose="020B0604020202020204" pitchFamily="34" charset="0"/>
              </a:rPr>
              <a:t>atom,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escape from its orbit around the </a:t>
            </a:r>
            <a:r>
              <a:rPr lang="en-US" sz="1800" b="1" i="0" dirty="0">
                <a:solidFill>
                  <a:srgbClr val="FF9F43"/>
                </a:solidFill>
                <a:effectLst/>
                <a:latin typeface="Arial" panose="020B0604020202020204" pitchFamily="34" charset="0"/>
              </a:rPr>
              <a:t>nucleus,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taking its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negative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charge with it. The </a:t>
            </a:r>
            <a:r>
              <a:rPr lang="en-US" sz="1800" b="1" i="0" dirty="0">
                <a:solidFill>
                  <a:srgbClr val="01A3A4"/>
                </a:solidFill>
                <a:effectLst/>
                <a:latin typeface="Arial" panose="020B0604020202020204" pitchFamily="34" charset="0"/>
              </a:rPr>
              <a:t>atom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left behind then has a slightly more </a:t>
            </a:r>
            <a:r>
              <a:rPr lang="en-US" sz="1800" b="1" i="0" dirty="0">
                <a:solidFill>
                  <a:srgbClr val="FF6B6B"/>
                </a:solidFill>
                <a:effectLst/>
                <a:latin typeface="Arial" panose="020B0604020202020204" pitchFamily="34" charset="0"/>
              </a:rPr>
              <a:t>positive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overall charge.</a:t>
            </a:r>
          </a:p>
        </p:txBody>
      </p:sp>
      <p:pic>
        <p:nvPicPr>
          <p:cNvPr id="3" name="EE8">
            <a:hlinkClick r:id="" action="ppaction://media"/>
            <a:extLst>
              <a:ext uri="{FF2B5EF4-FFF2-40B4-BE49-F238E27FC236}">
                <a16:creationId xmlns:a16="http://schemas.microsoft.com/office/drawing/2014/main" id="{5A4CE6E7-9F28-465B-BCDC-251CAA3AFD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9856" y="2571750"/>
            <a:ext cx="2544288" cy="25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2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A580F8-F415-48DA-B945-19BF5C8F91C7}"/>
              </a:ext>
            </a:extLst>
          </p:cNvPr>
          <p:cNvSpPr txBox="1"/>
          <p:nvPr/>
        </p:nvSpPr>
        <p:spPr>
          <a:xfrm>
            <a:off x="570016" y="143025"/>
            <a:ext cx="800396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8DBFB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generated by a flow of </a:t>
            </a:r>
            <a:r>
              <a:rPr lang="en-US" sz="20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Once an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freed from its </a:t>
            </a:r>
            <a:r>
              <a:rPr lang="en-US" sz="1800" b="1" i="0" dirty="0">
                <a:solidFill>
                  <a:srgbClr val="01A3A4"/>
                </a:solidFill>
                <a:effectLst/>
                <a:latin typeface="Arial" panose="020B0604020202020204" pitchFamily="34" charset="0"/>
              </a:rPr>
              <a:t>atom,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looks for a nearby </a:t>
            </a:r>
            <a:r>
              <a:rPr lang="en-US" sz="1800" b="1" i="0" dirty="0">
                <a:solidFill>
                  <a:srgbClr val="01A3A4"/>
                </a:solidFill>
                <a:effectLst/>
                <a:latin typeface="Arial" panose="020B0604020202020204" pitchFamily="34" charset="0"/>
              </a:rPr>
              <a:t>atom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attach itself to. The next </a:t>
            </a:r>
            <a:r>
              <a:rPr lang="en-US" sz="1800" b="1" i="0" dirty="0">
                <a:solidFill>
                  <a:srgbClr val="01A3A4"/>
                </a:solidFill>
                <a:effectLst/>
                <a:latin typeface="Arial" panose="020B0604020202020204" pitchFamily="34" charset="0"/>
              </a:rPr>
              <a:t>atom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then ejects an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chain of moving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creates a flow, which generates </a:t>
            </a:r>
            <a:r>
              <a:rPr lang="en-US" sz="1800" b="1" i="0" dirty="0">
                <a:solidFill>
                  <a:srgbClr val="48DBFB"/>
                </a:solidFill>
                <a:effectLst/>
                <a:latin typeface="Arial" panose="020B0604020202020204" pitchFamily="34" charset="0"/>
              </a:rPr>
              <a:t>electricity.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AD73DA-707D-4C83-ABDB-ED132F39D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50" y="2069686"/>
            <a:ext cx="6085300" cy="295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5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2F9505-513D-4C6C-BE7F-CF6B212AAD8D}"/>
              </a:ext>
            </a:extLst>
          </p:cNvPr>
          <p:cNvSpPr txBox="1"/>
          <p:nvPr/>
        </p:nvSpPr>
        <p:spPr>
          <a:xfrm>
            <a:off x="245327" y="119976"/>
            <a:ext cx="865334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Circuits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made of multiple components.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US" sz="1600" b="1" i="0" dirty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energy source,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a </a:t>
            </a:r>
            <a:r>
              <a:rPr lang="en-US" sz="1600" b="1" i="0" dirty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battery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a </a:t>
            </a:r>
            <a:r>
              <a:rPr lang="en-US" sz="1600" b="1" i="0" dirty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cell,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supplies </a:t>
            </a:r>
            <a:r>
              <a:rPr lang="en-US" sz="16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US" sz="16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circuit.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 </a:t>
            </a:r>
            <a:r>
              <a:rPr lang="en-US" sz="16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used to push </a:t>
            </a:r>
            <a:r>
              <a:rPr lang="en-US" sz="16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US" sz="16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the </a:t>
            </a:r>
            <a:r>
              <a:rPr lang="en-US" sz="16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circuit.</a:t>
            </a:r>
            <a:endParaRPr lang="en-US" sz="16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US" sz="1600" b="1" i="0" dirty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energy user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transforms </a:t>
            </a:r>
            <a:r>
              <a:rPr lang="en-US" sz="16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electrical energy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</a:t>
            </a:r>
            <a:r>
              <a:rPr lang="en-US" sz="16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 flowing electrons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 </a:t>
            </a:r>
            <a:r>
              <a:rPr lang="en-US" sz="16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useful energy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For example, a </a:t>
            </a:r>
            <a:r>
              <a:rPr lang="en-US" sz="1600" b="1" i="0" dirty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light bulb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transforms </a:t>
            </a:r>
            <a:r>
              <a:rPr lang="en-US" sz="16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electrical energy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 </a:t>
            </a:r>
            <a:r>
              <a:rPr lang="en-US" sz="16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light energy.</a:t>
            </a:r>
            <a:endParaRPr lang="en-US" sz="16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Circuits7">
            <a:hlinkClick r:id="" action="ppaction://media"/>
            <a:extLst>
              <a:ext uri="{FF2B5EF4-FFF2-40B4-BE49-F238E27FC236}">
                <a16:creationId xmlns:a16="http://schemas.microsoft.com/office/drawing/2014/main" id="{4183CD1D-4189-4167-B625-6855DE5A87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0736" y="2103161"/>
            <a:ext cx="2942528" cy="28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903A80-E17D-41A2-9DB5-9A4C7E78B2D2}"/>
              </a:ext>
            </a:extLst>
          </p:cNvPr>
          <p:cNvSpPr txBox="1"/>
          <p:nvPr/>
        </p:nvSpPr>
        <p:spPr>
          <a:xfrm>
            <a:off x="769434" y="160792"/>
            <a:ext cx="760513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the </a:t>
            </a:r>
            <a:r>
              <a:rPr lang="en-US" sz="20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 </a:t>
            </a:r>
            <a:r>
              <a:rPr lang="en-US" sz="20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to be connected.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use </a:t>
            </a:r>
            <a:r>
              <a:rPr lang="en-US" sz="18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that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flow between </a:t>
            </a:r>
            <a:r>
              <a:rPr lang="en-US" sz="1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 components.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carry </a:t>
            </a:r>
            <a:r>
              <a:rPr lang="en-US" sz="18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the circuit. This means that they </a:t>
            </a:r>
            <a:r>
              <a:rPr lang="en-US" sz="18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transfer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energy from the </a:t>
            </a:r>
            <a:r>
              <a:rPr lang="en-US" sz="1800" b="1" i="0" dirty="0">
                <a:solidFill>
                  <a:srgbClr val="009432"/>
                </a:solidFill>
                <a:effectLst/>
                <a:latin typeface="Arial" panose="020B0604020202020204" pitchFamily="34" charset="0"/>
              </a:rPr>
              <a:t>power source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US" sz="1800" b="1" i="0" dirty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power user.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Circuits8">
            <a:hlinkClick r:id="" action="ppaction://media"/>
            <a:extLst>
              <a:ext uri="{FF2B5EF4-FFF2-40B4-BE49-F238E27FC236}">
                <a16:creationId xmlns:a16="http://schemas.microsoft.com/office/drawing/2014/main" id="{1E2F2FC9-1BEC-4618-813E-ED3DA5E03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2907" y="2095035"/>
            <a:ext cx="4438185" cy="27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68120C-90E2-4F24-B69F-AA860687AD37}"/>
              </a:ext>
            </a:extLst>
          </p:cNvPr>
          <p:cNvSpPr txBox="1"/>
          <p:nvPr/>
        </p:nvSpPr>
        <p:spPr>
          <a:xfrm>
            <a:off x="1310268" y="138269"/>
            <a:ext cx="652346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 </a:t>
            </a:r>
            <a:r>
              <a:rPr lang="en-US" sz="20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draw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diagrams to represent electric </a:t>
            </a:r>
            <a:r>
              <a:rPr lang="en-US" sz="20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use different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symbols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represent different </a:t>
            </a:r>
            <a:r>
              <a:rPr lang="en-US" sz="1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components.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Everything is connected by </a:t>
            </a:r>
            <a:r>
              <a:rPr lang="en-US" sz="18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straight lines,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represent the </a:t>
            </a:r>
            <a:r>
              <a:rPr lang="en-US" sz="18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7A6D6E-D70C-4032-93D8-4DA48944D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444" y="1839951"/>
            <a:ext cx="2729111" cy="298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93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327D611-1F68-4115-A273-1FDC5D3D1197}"/>
              </a:ext>
            </a:extLst>
          </p:cNvPr>
          <p:cNvSpPr txBox="1"/>
          <p:nvPr/>
        </p:nvSpPr>
        <p:spPr>
          <a:xfrm>
            <a:off x="880947" y="353713"/>
            <a:ext cx="4767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65942"/>
                </a:solidFill>
                <a:effectLst/>
                <a:latin typeface="Arial" panose="020B0604020202020204" pitchFamily="34" charset="0"/>
              </a:rPr>
              <a:t>Conduction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heat transfer which occurs between objects in </a:t>
            </a:r>
            <a:r>
              <a:rPr lang="en-US" b="1" i="0" dirty="0">
                <a:solidFill>
                  <a:srgbClr val="F65942"/>
                </a:solidFill>
                <a:effectLst/>
                <a:latin typeface="Arial" panose="020B0604020202020204" pitchFamily="34" charset="0"/>
              </a:rPr>
              <a:t>direct contact.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occurs due to the </a:t>
            </a:r>
            <a:r>
              <a:rPr lang="en-US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movement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particles.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C662A7-A3EE-4FAC-9C80-960CC34D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17" y="232945"/>
            <a:ext cx="1503702" cy="125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91CFE5-C6BE-465F-9C42-9FE051AF985F}"/>
              </a:ext>
            </a:extLst>
          </p:cNvPr>
          <p:cNvSpPr txBox="1"/>
          <p:nvPr/>
        </p:nvSpPr>
        <p:spPr>
          <a:xfrm>
            <a:off x="978519" y="1986974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Convection occurs due to the </a:t>
            </a:r>
            <a:r>
              <a:rPr lang="en-US" b="1" i="0" dirty="0">
                <a:solidFill>
                  <a:srgbClr val="FAABA0"/>
                </a:solidFill>
                <a:effectLst/>
                <a:latin typeface="Arial" panose="020B0604020202020204" pitchFamily="34" charset="0"/>
              </a:rPr>
              <a:t>movement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b="1" i="0" dirty="0">
                <a:solidFill>
                  <a:srgbClr val="33649C"/>
                </a:solidFill>
                <a:effectLst/>
                <a:latin typeface="Arial" panose="020B0604020202020204" pitchFamily="34" charset="0"/>
              </a:rPr>
              <a:t>fluids.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form of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heat transfer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occurs between objects which are </a:t>
            </a:r>
            <a:r>
              <a:rPr lang="en-US" b="1" i="0" dirty="0">
                <a:solidFill>
                  <a:srgbClr val="33649C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b="1" i="0" dirty="0">
                <a:solidFill>
                  <a:srgbClr val="33649C"/>
                </a:solidFill>
                <a:effectLst/>
                <a:latin typeface="Arial" panose="020B0604020202020204" pitchFamily="34" charset="0"/>
              </a:rPr>
              <a:t>direct contact.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8D4446-3A04-452D-86D7-FE3014A325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398" y="1725922"/>
            <a:ext cx="1921365" cy="14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9358EB-95C8-462E-A220-75BC36C5497B}"/>
              </a:ext>
            </a:extLst>
          </p:cNvPr>
          <p:cNvSpPr txBox="1"/>
          <p:nvPr/>
        </p:nvSpPr>
        <p:spPr>
          <a:xfrm>
            <a:off x="712284" y="3620236"/>
            <a:ext cx="510447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Radiation is heat transfer via the </a:t>
            </a:r>
            <a:r>
              <a:rPr lang="en-US" b="1" i="0" dirty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emission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b="1" i="0" dirty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electromagnetic waves.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waves do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need to travel through a </a:t>
            </a:r>
            <a:r>
              <a:rPr lang="en-US" b="1" i="0" dirty="0">
                <a:solidFill>
                  <a:srgbClr val="33649C"/>
                </a:solidFill>
                <a:effectLst/>
                <a:latin typeface="Arial" panose="020B0604020202020204" pitchFamily="34" charset="0"/>
              </a:rPr>
              <a:t>medium, 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they can transfer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heat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 the </a:t>
            </a:r>
            <a:r>
              <a:rPr lang="en-US" b="1" i="0" dirty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vacuum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space.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F60A5BF-7AD2-4CC9-B52E-C950FD0265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67" y="3651031"/>
            <a:ext cx="2849601" cy="125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6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543CF76-A34B-47BE-86EB-6518B3DD2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99356"/>
              </p:ext>
            </p:extLst>
          </p:nvPr>
        </p:nvGraphicFramePr>
        <p:xfrm>
          <a:off x="611328" y="999549"/>
          <a:ext cx="7921344" cy="3780000"/>
        </p:xfrm>
        <a:graphic>
          <a:graphicData uri="http://schemas.openxmlformats.org/drawingml/2006/table">
            <a:tbl>
              <a:tblPr firstRow="1" bandRow="1">
                <a:tableStyleId>{3640CECF-2EC5-44C4-A8A7-45B56658353C}</a:tableStyleId>
              </a:tblPr>
              <a:tblGrid>
                <a:gridCol w="1980336">
                  <a:extLst>
                    <a:ext uri="{9D8B030D-6E8A-4147-A177-3AD203B41FA5}">
                      <a16:colId xmlns:a16="http://schemas.microsoft.com/office/drawing/2014/main" val="3487836014"/>
                    </a:ext>
                  </a:extLst>
                </a:gridCol>
                <a:gridCol w="1980336">
                  <a:extLst>
                    <a:ext uri="{9D8B030D-6E8A-4147-A177-3AD203B41FA5}">
                      <a16:colId xmlns:a16="http://schemas.microsoft.com/office/drawing/2014/main" val="2059834144"/>
                    </a:ext>
                  </a:extLst>
                </a:gridCol>
                <a:gridCol w="1980336">
                  <a:extLst>
                    <a:ext uri="{9D8B030D-6E8A-4147-A177-3AD203B41FA5}">
                      <a16:colId xmlns:a16="http://schemas.microsoft.com/office/drawing/2014/main" val="3737475634"/>
                    </a:ext>
                  </a:extLst>
                </a:gridCol>
                <a:gridCol w="1980336">
                  <a:extLst>
                    <a:ext uri="{9D8B030D-6E8A-4147-A177-3AD203B41FA5}">
                      <a16:colId xmlns:a16="http://schemas.microsoft.com/office/drawing/2014/main" val="2412439324"/>
                    </a:ext>
                  </a:extLst>
                </a:gridCol>
              </a:tblGrid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n-AU" sz="2400" b="0" i="0" u="none" strike="noStrike" cap="non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cs typeface="Arial"/>
                          <a:sym typeface="Arial"/>
                        </a:rPr>
                        <a:t>Light bulb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0" i="0" u="none" strike="noStrike" cap="non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cs typeface="Arial"/>
                          <a:sym typeface="Arial"/>
                        </a:rPr>
                        <a:t>Voltmeter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912666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n-AU" sz="2400" b="0" i="0" u="none" strike="noStrike" cap="non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cs typeface="Arial"/>
                          <a:sym typeface="Arial"/>
                        </a:rPr>
                        <a:t>Resistor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0" i="0" u="none" strike="noStrike" cap="non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cs typeface="Arial"/>
                          <a:sym typeface="Arial"/>
                        </a:rPr>
                        <a:t>Ammeter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15404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n-AU" sz="2400" b="0" i="0" u="none" strike="noStrike" cap="non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cs typeface="Arial"/>
                          <a:sym typeface="Arial"/>
                        </a:rPr>
                        <a:t>Energy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2400" b="0" i="0" u="none" strike="noStrike" cap="non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cs typeface="Arial"/>
                          <a:sym typeface="Arial"/>
                        </a:rPr>
                        <a:t>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9742"/>
                  </a:ext>
                </a:extLst>
              </a:tr>
            </a:tbl>
          </a:graphicData>
        </a:graphic>
      </p:graphicFrame>
      <p:pic>
        <p:nvPicPr>
          <p:cNvPr id="9220" name="Picture 4">
            <a:extLst>
              <a:ext uri="{FF2B5EF4-FFF2-40B4-BE49-F238E27FC236}">
                <a16:creationId xmlns:a16="http://schemas.microsoft.com/office/drawing/2014/main" id="{1097CEA4-F076-4934-BD90-98115A17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699" y="1173299"/>
            <a:ext cx="1861545" cy="97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486BED4A-D563-4F83-B24C-3995A32E6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699" y="2617780"/>
            <a:ext cx="1861545" cy="54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29A6D733-14F6-484E-92A1-FEDC78D4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699" y="3507137"/>
            <a:ext cx="1861545" cy="121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32BBC1CC-C88B-4507-A5F8-EA342756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59" y="3792628"/>
            <a:ext cx="1878792" cy="64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6185391E-4779-42EF-8FA4-9CCB6337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630" y="1134235"/>
            <a:ext cx="1860842" cy="101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71A47505-B6FA-4809-97AB-5907C582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51" y="2370436"/>
            <a:ext cx="19050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2FD82D-F799-408E-B247-A7B5B1E396DF}"/>
              </a:ext>
            </a:extLst>
          </p:cNvPr>
          <p:cNvSpPr txBox="1"/>
          <p:nvPr/>
        </p:nvSpPr>
        <p:spPr>
          <a:xfrm>
            <a:off x="2325029" y="288603"/>
            <a:ext cx="4493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Circuit component symbols</a:t>
            </a:r>
          </a:p>
        </p:txBody>
      </p:sp>
    </p:spTree>
    <p:extLst>
      <p:ext uri="{BB962C8B-B14F-4D97-AF65-F5344CB8AC3E}">
        <p14:creationId xmlns:p14="http://schemas.microsoft.com/office/powerpoint/2010/main" val="702833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3C3C71-B0F7-48E7-A86F-7F1E2B4C8720}"/>
              </a:ext>
            </a:extLst>
          </p:cNvPr>
          <p:cNvSpPr txBox="1"/>
          <p:nvPr/>
        </p:nvSpPr>
        <p:spPr>
          <a:xfrm>
            <a:off x="490654" y="156781"/>
            <a:ext cx="816269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sz="2000" b="1" i="0" dirty="0">
                <a:solidFill>
                  <a:srgbClr val="EA2027"/>
                </a:solidFill>
                <a:effectLst/>
                <a:latin typeface="Arial" panose="020B0604020202020204" pitchFamily="34" charset="0"/>
              </a:rPr>
              <a:t>opposition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 </a:t>
            </a:r>
            <a:r>
              <a:rPr lang="en-US" sz="20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flowing through a </a:t>
            </a:r>
            <a:r>
              <a:rPr lang="en-US" sz="20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Every </a:t>
            </a:r>
            <a:r>
              <a:rPr lang="en-US" sz="1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 </a:t>
            </a:r>
            <a:r>
              <a:rPr lang="en-US" sz="1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a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including the </a:t>
            </a:r>
            <a:r>
              <a:rPr lang="en-US" sz="18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C7C767-0A62-4F99-9490-A7760EFE3C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04" y="1833384"/>
            <a:ext cx="439479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29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46CD59-A4DC-48BC-B8BF-1876F3F88BDC}"/>
              </a:ext>
            </a:extLst>
          </p:cNvPr>
          <p:cNvSpPr txBox="1"/>
          <p:nvPr/>
        </p:nvSpPr>
        <p:spPr>
          <a:xfrm>
            <a:off x="223024" y="201870"/>
            <a:ext cx="869795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2000" b="1" i="0" dirty="0">
                <a:solidFill>
                  <a:srgbClr val="EA2027"/>
                </a:solidFill>
                <a:effectLst/>
                <a:latin typeface="Arial" panose="020B0604020202020204" pitchFamily="34" charset="0"/>
              </a:rPr>
              <a:t>voltage drop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loss of </a:t>
            </a:r>
            <a:r>
              <a:rPr lang="en-US" sz="20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occurs when </a:t>
            </a:r>
            <a:r>
              <a:rPr lang="en-US" sz="20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move through a </a:t>
            </a:r>
            <a:r>
              <a:rPr lang="en-US" sz="20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travel through a </a:t>
            </a:r>
            <a:r>
              <a:rPr lang="en-US" sz="1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a </a:t>
            </a:r>
            <a:r>
              <a:rPr lang="en-US" sz="18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lose more energy and there is a </a:t>
            </a:r>
            <a:r>
              <a:rPr lang="en-US" sz="18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greater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EA2027"/>
                </a:solidFill>
                <a:effectLst/>
                <a:latin typeface="Arial" panose="020B0604020202020204" pitchFamily="34" charset="0"/>
              </a:rPr>
              <a:t>voltage drop.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flow through a component with a </a:t>
            </a:r>
            <a:r>
              <a:rPr lang="en-US" sz="1800" b="1" i="0" dirty="0">
                <a:solidFill>
                  <a:srgbClr val="FFC312"/>
                </a:solidFill>
                <a:effectLst/>
                <a:latin typeface="Arial" panose="020B0604020202020204" pitchFamily="34" charset="0"/>
              </a:rPr>
              <a:t>low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lose </a:t>
            </a:r>
            <a:r>
              <a:rPr lang="en-US" sz="1800" b="1" i="0" dirty="0">
                <a:solidFill>
                  <a:srgbClr val="FFC312"/>
                </a:solidFill>
                <a:effectLst/>
                <a:latin typeface="Arial" panose="020B0604020202020204" pitchFamily="34" charset="0"/>
              </a:rPr>
              <a:t>less energy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when they flow through a </a:t>
            </a:r>
            <a:r>
              <a:rPr lang="en-US" sz="1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a </a:t>
            </a:r>
            <a:r>
              <a:rPr lang="en-US" sz="18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D499C6-8416-403B-87E6-30D25213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41" y="2709991"/>
            <a:ext cx="2975518" cy="223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20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79E11B-457F-424F-B08D-0FD6BF5BC54E}"/>
              </a:ext>
            </a:extLst>
          </p:cNvPr>
          <p:cNvSpPr txBox="1"/>
          <p:nvPr/>
        </p:nvSpPr>
        <p:spPr>
          <a:xfrm>
            <a:off x="429322" y="138489"/>
            <a:ext cx="82853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Wires also have </a:t>
            </a:r>
            <a:r>
              <a:rPr lang="en-US" sz="20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wire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US" sz="18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longer,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has a </a:t>
            </a:r>
            <a:r>
              <a:rPr lang="en-US" sz="18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higher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because the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to travel </a:t>
            </a:r>
            <a:r>
              <a:rPr lang="en-US" sz="18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further,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they will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lose more energy.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wire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a </a:t>
            </a:r>
            <a:r>
              <a:rPr lang="en-US" sz="1800" b="1" i="0" dirty="0">
                <a:solidFill>
                  <a:srgbClr val="0652DD"/>
                </a:solidFill>
                <a:effectLst/>
                <a:latin typeface="Arial" panose="020B0604020202020204" pitchFamily="34" charset="0"/>
              </a:rPr>
              <a:t>lower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it is </a:t>
            </a:r>
            <a:r>
              <a:rPr lang="en-US" sz="1800" b="1" i="0" dirty="0">
                <a:solidFill>
                  <a:srgbClr val="0652DD"/>
                </a:solidFill>
                <a:effectLst/>
                <a:latin typeface="Arial" panose="020B0604020202020204" pitchFamily="34" charset="0"/>
              </a:rPr>
              <a:t>wider.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because more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fit into the same bit of wire and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lose less energy.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D95982B-FE47-4E9B-9AC0-8A409F4A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156" y="2310598"/>
            <a:ext cx="384968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62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843659-7675-4F11-A99F-9AD1692FB546}"/>
              </a:ext>
            </a:extLst>
          </p:cNvPr>
          <p:cNvSpPr txBox="1"/>
          <p:nvPr/>
        </p:nvSpPr>
        <p:spPr>
          <a:xfrm>
            <a:off x="1092819" y="153210"/>
            <a:ext cx="69583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00D2D3"/>
                </a:solidFill>
                <a:effectLst/>
                <a:latin typeface="Arial" panose="020B0604020202020204" pitchFamily="34" charset="0"/>
              </a:rPr>
              <a:t>Ohm's Law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applies to every circuit.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1" i="0" dirty="0">
                <a:solidFill>
                  <a:srgbClr val="00D2D3"/>
                </a:solidFill>
                <a:effectLst/>
                <a:latin typeface="Arial" panose="020B0604020202020204" pitchFamily="34" charset="0"/>
              </a:rPr>
              <a:t>Ohm's Law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links the </a:t>
            </a:r>
            <a:r>
              <a:rPr lang="en-US" sz="18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1800" b="1" i="0" dirty="0">
                <a:solidFill>
                  <a:srgbClr val="1B1464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 </a:t>
            </a:r>
            <a:r>
              <a:rPr lang="en-US" sz="1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together. It is represented by this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equation: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KaTeX_Main"/>
              </a:rPr>
              <a:t>V = I × R</a:t>
            </a:r>
            <a:endParaRPr lang="en-US" sz="16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C5B236C-484D-4369-B697-2513A0E5B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9" y="2172861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53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A82A9-8BD6-4BFF-9564-8E4590681363}"/>
              </a:ext>
            </a:extLst>
          </p:cNvPr>
          <p:cNvSpPr txBox="1"/>
          <p:nvPr/>
        </p:nvSpPr>
        <p:spPr>
          <a:xfrm>
            <a:off x="591014" y="194024"/>
            <a:ext cx="796197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formula can be </a:t>
            </a:r>
            <a:r>
              <a:rPr lang="en-US" sz="2000" b="1" i="0" dirty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rearranged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find different variables.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use this triangle as a guide to </a:t>
            </a:r>
            <a:r>
              <a:rPr lang="en-US" sz="1800" b="1" i="0" dirty="0">
                <a:solidFill>
                  <a:srgbClr val="006266"/>
                </a:solidFill>
                <a:effectLst/>
                <a:latin typeface="Arial" panose="020B0604020202020204" pitchFamily="34" charset="0"/>
              </a:rPr>
              <a:t>rearrange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variables. Remember, </a:t>
            </a:r>
            <a:r>
              <a:rPr lang="en-US" sz="18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represented by </a:t>
            </a:r>
            <a:r>
              <a:rPr lang="en-US" sz="1800" b="0" i="1" dirty="0">
                <a:solidFill>
                  <a:srgbClr val="444444"/>
                </a:solidFill>
                <a:effectLst/>
                <a:latin typeface="KaTeX_Math"/>
              </a:rPr>
              <a:t>I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US" sz="1800" b="0" i="1" dirty="0">
                <a:solidFill>
                  <a:srgbClr val="444444"/>
                </a:solidFill>
                <a:effectLst/>
                <a:latin typeface="KaTeX_Math"/>
              </a:rPr>
              <a:t>V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1800" b="1" i="0" dirty="0">
                <a:solidFill>
                  <a:srgbClr val="1B1464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US" sz="1800" b="0" i="1" dirty="0">
                <a:solidFill>
                  <a:srgbClr val="444444"/>
                </a:solidFill>
                <a:effectLst/>
                <a:latin typeface="KaTeX_Math"/>
              </a:rPr>
              <a:t>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BF986B-4524-4C94-B8B9-67E28DB30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68" y="1718043"/>
            <a:ext cx="3922664" cy="275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14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9CF83A-6091-49D1-BEB6-38EB74EB5D41}"/>
              </a:ext>
            </a:extLst>
          </p:cNvPr>
          <p:cNvSpPr txBox="1"/>
          <p:nvPr/>
        </p:nvSpPr>
        <p:spPr>
          <a:xfrm>
            <a:off x="401444" y="231709"/>
            <a:ext cx="834111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three variables are related, so changing one will change another in a predictable way.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directly proportional to </a:t>
            </a:r>
            <a:r>
              <a:rPr lang="en-US" sz="18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increasing the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voltage,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increase the </a:t>
            </a:r>
            <a:r>
              <a:rPr lang="en-US" sz="18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we increase the </a:t>
            </a:r>
            <a:r>
              <a:rPr lang="en-US" sz="1800" b="1" i="0" dirty="0">
                <a:solidFill>
                  <a:srgbClr val="1B1464"/>
                </a:solidFill>
                <a:effectLst/>
                <a:latin typeface="Arial" panose="020B0604020202020204" pitchFamily="34" charset="0"/>
              </a:rPr>
              <a:t>resistance,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have to increase the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maintain a constant </a:t>
            </a:r>
            <a:r>
              <a:rPr lang="en-US" sz="18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means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directly proportional to </a:t>
            </a:r>
            <a:r>
              <a:rPr lang="en-US" sz="1800" b="1" i="0" dirty="0">
                <a:solidFill>
                  <a:srgbClr val="1B1464"/>
                </a:solidFill>
                <a:effectLst/>
                <a:latin typeface="Arial" panose="020B0604020202020204" pitchFamily="34" charset="0"/>
              </a:rPr>
              <a:t>resistance.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3F0F296-EFF3-4A84-A0A8-7B88FD22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27" y="2755007"/>
            <a:ext cx="2142501" cy="21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F305D3B-2A01-4BB1-A71A-E625AA9D8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72" y="2755007"/>
            <a:ext cx="2142501" cy="21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472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134BB3-B004-4AED-853F-69060E6292D8}"/>
              </a:ext>
            </a:extLst>
          </p:cNvPr>
          <p:cNvSpPr txBox="1"/>
          <p:nvPr/>
        </p:nvSpPr>
        <p:spPr>
          <a:xfrm>
            <a:off x="563136" y="271863"/>
            <a:ext cx="80177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inversely proportional to </a:t>
            </a:r>
            <a:r>
              <a:rPr lang="en-US" sz="2000" b="1" i="0" dirty="0">
                <a:solidFill>
                  <a:srgbClr val="1B1464"/>
                </a:solidFill>
                <a:effectLst/>
                <a:latin typeface="Arial" panose="020B0604020202020204" pitchFamily="34" charset="0"/>
              </a:rPr>
              <a:t>resistance.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the </a:t>
            </a:r>
            <a:r>
              <a:rPr lang="en-US" sz="2000" b="1" i="0" dirty="0">
                <a:solidFill>
                  <a:srgbClr val="1B1464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increased, the </a:t>
            </a:r>
            <a:r>
              <a:rPr lang="en-US" sz="20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circuit will decrease.</a:t>
            </a:r>
            <a:endParaRPr lang="en-AU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0EFFA4E-AD6D-4823-9CE8-7584A5D0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484" y="1276995"/>
            <a:ext cx="3547031" cy="35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2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8091C8-930C-439A-86DC-6B0622754DB7}"/>
              </a:ext>
            </a:extLst>
          </p:cNvPr>
          <p:cNvSpPr txBox="1"/>
          <p:nvPr/>
        </p:nvSpPr>
        <p:spPr>
          <a:xfrm>
            <a:off x="1271239" y="186445"/>
            <a:ext cx="660152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20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series circuit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formed when all </a:t>
            </a:r>
            <a:r>
              <a:rPr lang="en-US" sz="20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 components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on a </a:t>
            </a:r>
            <a:r>
              <a:rPr lang="en-US" sz="20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single loop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wire.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all the </a:t>
            </a:r>
            <a:r>
              <a:rPr lang="en-US" sz="1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in a </a:t>
            </a:r>
            <a:r>
              <a:rPr lang="en-US" sz="18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line.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Circuits1">
            <a:hlinkClick r:id="" action="ppaction://media"/>
            <a:extLst>
              <a:ext uri="{FF2B5EF4-FFF2-40B4-BE49-F238E27FC236}">
                <a16:creationId xmlns:a16="http://schemas.microsoft.com/office/drawing/2014/main" id="{53717F02-14F8-48D4-821C-266CE7C73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2951" y="1657350"/>
            <a:ext cx="3178098" cy="31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3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6F10F4-8219-4825-93DE-4B053849D49C}"/>
              </a:ext>
            </a:extLst>
          </p:cNvPr>
          <p:cNvSpPr txBox="1"/>
          <p:nvPr/>
        </p:nvSpPr>
        <p:spPr>
          <a:xfrm>
            <a:off x="791736" y="515745"/>
            <a:ext cx="75605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same across all components in </a:t>
            </a:r>
            <a:r>
              <a:rPr lang="en-US" sz="20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series circuits.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there is only </a:t>
            </a:r>
            <a:r>
              <a:rPr lang="en-US" sz="18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one path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the </a:t>
            </a:r>
            <a:r>
              <a:rPr lang="en-US" sz="18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flow down.</a:t>
            </a:r>
          </a:p>
        </p:txBody>
      </p:sp>
      <p:pic>
        <p:nvPicPr>
          <p:cNvPr id="4" name="CV1">
            <a:hlinkClick r:id="" action="ppaction://media"/>
            <a:extLst>
              <a:ext uri="{FF2B5EF4-FFF2-40B4-BE49-F238E27FC236}">
                <a16:creationId xmlns:a16="http://schemas.microsoft.com/office/drawing/2014/main" id="{F3BDC566-EDA9-461B-A156-8FC3358B6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331" y="1982128"/>
            <a:ext cx="4703337" cy="26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6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F9918E-58B8-4420-B7D6-1C131D25D6FE}"/>
              </a:ext>
            </a:extLst>
          </p:cNvPr>
          <p:cNvSpPr txBox="1"/>
          <p:nvPr/>
        </p:nvSpPr>
        <p:spPr>
          <a:xfrm>
            <a:off x="748525" y="379805"/>
            <a:ext cx="50738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an object gets </a:t>
            </a:r>
            <a:r>
              <a:rPr lang="en-US" b="1" i="0" dirty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hotter,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particles in it </a:t>
            </a:r>
            <a:r>
              <a:rPr lang="en-US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vibrate faster.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particles in </a:t>
            </a:r>
            <a:r>
              <a:rPr lang="en-US" b="1" i="0" dirty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hot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objects vibrate </a:t>
            </a:r>
            <a:r>
              <a:rPr lang="en-US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faster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particles in </a:t>
            </a:r>
            <a:r>
              <a:rPr lang="en-US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cold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objects.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72502F-F351-4B5B-953D-A227DB656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21" y="168661"/>
            <a:ext cx="2417654" cy="155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328B7-9CFB-46F5-B0E6-36373A03A05A}"/>
              </a:ext>
            </a:extLst>
          </p:cNvPr>
          <p:cNvSpPr txBox="1"/>
          <p:nvPr/>
        </p:nvSpPr>
        <p:spPr>
          <a:xfrm>
            <a:off x="1343722" y="1890176"/>
            <a:ext cx="64565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 </a:t>
            </a:r>
            <a:r>
              <a:rPr lang="en-US" b="1" i="0" dirty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hot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object is touching a </a:t>
            </a:r>
            <a:r>
              <a:rPr lang="en-US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cold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object, the </a:t>
            </a:r>
            <a:r>
              <a:rPr lang="en-US" b="1" i="0" dirty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fast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moving particles in the hot object collide with the </a:t>
            </a:r>
            <a:r>
              <a:rPr lang="en-US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slow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moving particles in the cold object.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causes the particles in the cold object to </a:t>
            </a:r>
            <a:r>
              <a:rPr lang="en-US" b="1" i="0" dirty="0">
                <a:solidFill>
                  <a:srgbClr val="F65942"/>
                </a:solidFill>
                <a:effectLst/>
                <a:latin typeface="Arial" panose="020B0604020202020204" pitchFamily="34" charset="0"/>
              </a:rPr>
              <a:t>speed up,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making the object </a:t>
            </a:r>
            <a:r>
              <a:rPr lang="en-US" b="1" i="0" dirty="0">
                <a:solidFill>
                  <a:srgbClr val="F65942"/>
                </a:solidFill>
                <a:effectLst/>
                <a:latin typeface="Arial" panose="020B0604020202020204" pitchFamily="34" charset="0"/>
              </a:rPr>
              <a:t>warmer.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68E74D3-FFCB-449E-9F54-48779CD803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3338510"/>
            <a:ext cx="17240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B1DA650-B889-4CE8-9909-7110613112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38510"/>
            <a:ext cx="17240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9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13574D-DA3B-412B-9B4F-3157540C245E}"/>
              </a:ext>
            </a:extLst>
          </p:cNvPr>
          <p:cNvSpPr txBox="1"/>
          <p:nvPr/>
        </p:nvSpPr>
        <p:spPr>
          <a:xfrm>
            <a:off x="234175" y="220338"/>
            <a:ext cx="86756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0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across components in </a:t>
            </a:r>
            <a:r>
              <a:rPr lang="en-US" sz="20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series circuit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depends on the </a:t>
            </a:r>
            <a:r>
              <a:rPr lang="en-US" sz="20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components.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the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same,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sz="18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across the components will be the </a:t>
            </a:r>
            <a:r>
              <a:rPr lang="en-US" sz="18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same.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one component has a </a:t>
            </a:r>
            <a:r>
              <a:rPr lang="en-US" sz="1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greater resistance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the other, that component will have a </a:t>
            </a:r>
            <a:r>
              <a:rPr lang="en-US" sz="18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larger 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across it.</a:t>
            </a:r>
          </a:p>
        </p:txBody>
      </p:sp>
      <p:pic>
        <p:nvPicPr>
          <p:cNvPr id="4" name="Resistance5">
            <a:hlinkClick r:id="" action="ppaction://media"/>
            <a:extLst>
              <a:ext uri="{FF2B5EF4-FFF2-40B4-BE49-F238E27FC236}">
                <a16:creationId xmlns:a16="http://schemas.microsoft.com/office/drawing/2014/main" id="{23498F66-3EB2-4669-A8AD-BC4BEEB45F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8639" y="2541718"/>
            <a:ext cx="4646720" cy="2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21198F-260F-43AA-8137-89C191FED346}"/>
              </a:ext>
            </a:extLst>
          </p:cNvPr>
          <p:cNvSpPr txBox="1"/>
          <p:nvPr/>
        </p:nvSpPr>
        <p:spPr>
          <a:xfrm>
            <a:off x="1299117" y="204956"/>
            <a:ext cx="65457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20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parallel circuit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circuit with </a:t>
            </a:r>
            <a:r>
              <a:rPr lang="en-US" sz="20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multiple branches.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branch has at least one </a:t>
            </a:r>
            <a:r>
              <a:rPr lang="en-US" sz="1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 component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it.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E5754C-5DA7-42DC-A72A-21B2524E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85" y="1449658"/>
            <a:ext cx="3175230" cy="330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093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D4C0F3-C7E2-47B6-8749-8E1923135E01}"/>
              </a:ext>
            </a:extLst>
          </p:cNvPr>
          <p:cNvSpPr txBox="1"/>
          <p:nvPr/>
        </p:nvSpPr>
        <p:spPr>
          <a:xfrm>
            <a:off x="875370" y="212537"/>
            <a:ext cx="739325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split up in </a:t>
            </a:r>
            <a:r>
              <a:rPr lang="en-US" sz="20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parallel circuits.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there are </a:t>
            </a:r>
            <a:r>
              <a:rPr lang="en-US" sz="18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multiple paths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the current to flow down, but each </a:t>
            </a:r>
            <a:r>
              <a:rPr lang="en-US" sz="1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only go down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one branch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a time.</a:t>
            </a:r>
          </a:p>
        </p:txBody>
      </p:sp>
      <p:pic>
        <p:nvPicPr>
          <p:cNvPr id="4" name="Parallel1">
            <a:hlinkClick r:id="" action="ppaction://media"/>
            <a:extLst>
              <a:ext uri="{FF2B5EF4-FFF2-40B4-BE49-F238E27FC236}">
                <a16:creationId xmlns:a16="http://schemas.microsoft.com/office/drawing/2014/main" id="{DABB038F-5DEA-47BD-B575-E8F88B31A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1473" y="1759104"/>
            <a:ext cx="4961054" cy="27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7B402B-9D53-4BCF-AB68-28C2E4A8FE09}"/>
              </a:ext>
            </a:extLst>
          </p:cNvPr>
          <p:cNvSpPr txBox="1"/>
          <p:nvPr/>
        </p:nvSpPr>
        <p:spPr>
          <a:xfrm>
            <a:off x="328961" y="268293"/>
            <a:ext cx="848607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Every branch in a </a:t>
            </a:r>
            <a:r>
              <a:rPr lang="en-US" sz="20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parallel circuit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the </a:t>
            </a:r>
            <a:r>
              <a:rPr lang="en-US" sz="20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same voltage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across them.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the two </a:t>
            </a:r>
            <a:r>
              <a:rPr lang="en-US" sz="1800" b="1" i="0" dirty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light bulbs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circuit below would have the </a:t>
            </a:r>
            <a:r>
              <a:rPr lang="en-US" sz="18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same 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across them.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34312A1-54A9-49B0-A6CF-03DD35B7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93" y="1694985"/>
            <a:ext cx="3588413" cy="330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78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779307-F8D4-4DDD-B625-28D94C2797F1}"/>
              </a:ext>
            </a:extLst>
          </p:cNvPr>
          <p:cNvSpPr txBox="1"/>
          <p:nvPr/>
        </p:nvSpPr>
        <p:spPr>
          <a:xfrm>
            <a:off x="1193180" y="201870"/>
            <a:ext cx="675763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0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behave differently in </a:t>
            </a:r>
            <a:r>
              <a:rPr lang="en-US" sz="20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series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0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parallel circuits.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 </a:t>
            </a:r>
            <a:r>
              <a:rPr lang="en-US" sz="18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series circuit,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sz="18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remains the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the circuit, but the </a:t>
            </a:r>
            <a:r>
              <a:rPr lang="en-US" sz="18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split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circuit components.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 </a:t>
            </a:r>
            <a:r>
              <a:rPr lang="en-US" sz="18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parallel circuit,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sz="18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remains the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the circuit, but the </a:t>
            </a:r>
            <a:r>
              <a:rPr lang="en-US" sz="18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split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different branches.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2F3DF26-D284-4A7D-8152-5817F24F1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80" y="2704606"/>
            <a:ext cx="3144644" cy="23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9C5CB344-BDE7-4B80-91E7-CCCF5921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178" y="2706180"/>
            <a:ext cx="2468950" cy="23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0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994020-59E2-4FB3-A6BB-47ACF1263080}"/>
              </a:ext>
            </a:extLst>
          </p:cNvPr>
          <p:cNvSpPr txBox="1"/>
          <p:nvPr/>
        </p:nvSpPr>
        <p:spPr>
          <a:xfrm>
            <a:off x="301083" y="209187"/>
            <a:ext cx="85418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connect more </a:t>
            </a:r>
            <a:r>
              <a:rPr lang="en-US" sz="2000" b="1" i="0" dirty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light bulbs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 </a:t>
            </a:r>
            <a:r>
              <a:rPr lang="en-US" sz="20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series circuit,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get </a:t>
            </a:r>
            <a:r>
              <a:rPr lang="en-US" sz="20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dimmer.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 </a:t>
            </a:r>
            <a:r>
              <a:rPr lang="en-US" sz="18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split up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 </a:t>
            </a:r>
            <a:r>
              <a:rPr lang="en-US" sz="1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sz="1800" b="1" i="0" dirty="0">
                <a:solidFill>
                  <a:srgbClr val="1DD1A1"/>
                </a:solidFill>
                <a:effectLst/>
                <a:latin typeface="Arial" panose="020B0604020202020204" pitchFamily="34" charset="0"/>
              </a:rPr>
              <a:t>series circuits.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when more </a:t>
            </a:r>
            <a:r>
              <a:rPr lang="en-US" sz="1800" b="1" i="0" dirty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light bulbs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added,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each light bulb has </a:t>
            </a:r>
            <a:r>
              <a:rPr lang="en-US" sz="18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less 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across them. </a:t>
            </a:r>
            <a:r>
              <a:rPr lang="en-US" sz="18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Less 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results in a </a:t>
            </a:r>
            <a:r>
              <a:rPr lang="en-US" sz="18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dimmer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light bulb.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94EF281-347A-4FCF-8951-7FBAB611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13" y="2326855"/>
            <a:ext cx="4596974" cy="255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8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DD670C-A23F-486C-AEB9-8B867B228761}"/>
              </a:ext>
            </a:extLst>
          </p:cNvPr>
          <p:cNvSpPr txBox="1"/>
          <p:nvPr/>
        </p:nvSpPr>
        <p:spPr>
          <a:xfrm>
            <a:off x="457200" y="249781"/>
            <a:ext cx="82296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Light bulb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brightness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does not change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444444"/>
                </a:solidFill>
                <a:latin typeface="Arial" panose="020B0604020202020204" pitchFamily="34" charset="0"/>
              </a:rPr>
              <a:t>in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parallel circuits.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 </a:t>
            </a:r>
            <a:r>
              <a:rPr lang="en-US" sz="18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divided equally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sz="18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parallel circuits,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each </a:t>
            </a:r>
            <a:r>
              <a:rPr lang="en-US" sz="1800" b="1" i="0" dirty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light bulb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the </a:t>
            </a:r>
            <a:r>
              <a:rPr lang="en-US" sz="1800" b="1" i="0" dirty="0">
                <a:solidFill>
                  <a:srgbClr val="D980FA"/>
                </a:solidFill>
                <a:effectLst/>
                <a:latin typeface="Arial" panose="020B0604020202020204" pitchFamily="34" charset="0"/>
              </a:rPr>
              <a:t>same voltage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across it when they are added in </a:t>
            </a:r>
            <a:r>
              <a:rPr lang="en-US" sz="18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parallel.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208C754-6B13-494F-9564-1CA5B9F06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728" y="1719422"/>
            <a:ext cx="5796543" cy="317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005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7CD384-BA4F-4AD1-8B2D-D219696990E0}"/>
              </a:ext>
            </a:extLst>
          </p:cNvPr>
          <p:cNvSpPr txBox="1"/>
          <p:nvPr/>
        </p:nvSpPr>
        <p:spPr>
          <a:xfrm>
            <a:off x="1276815" y="346352"/>
            <a:ext cx="659037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use </a:t>
            </a:r>
            <a:r>
              <a:rPr lang="en-US" sz="2000" b="1" i="0" dirty="0">
                <a:solidFill>
                  <a:srgbClr val="54A0FF"/>
                </a:solidFill>
                <a:effectLst/>
                <a:latin typeface="Arial" panose="020B0604020202020204" pitchFamily="34" charset="0"/>
              </a:rPr>
              <a:t>switches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control individual circuit components in </a:t>
            </a:r>
            <a:r>
              <a:rPr lang="en-US" sz="20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parallel circuits.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a </a:t>
            </a:r>
            <a:r>
              <a:rPr lang="en-US" sz="1800" b="1" i="0" dirty="0">
                <a:solidFill>
                  <a:srgbClr val="54A0FF"/>
                </a:solidFill>
                <a:effectLst/>
                <a:latin typeface="Arial" panose="020B0604020202020204" pitchFamily="34" charset="0"/>
              </a:rPr>
              <a:t>switch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a </a:t>
            </a:r>
            <a:r>
              <a:rPr lang="en-US" sz="18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branch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affect the components on that </a:t>
            </a:r>
            <a:r>
              <a:rPr lang="en-US" sz="18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branch.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0FDDBF3-25DE-4455-859D-706752E9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7" y="2296203"/>
            <a:ext cx="38100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6176B38-B27B-4D49-9BB4-4772420FC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24" y="2296203"/>
            <a:ext cx="3389971" cy="22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8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07CED96-2B25-4B00-AA7F-D7BE132A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79" y="174076"/>
            <a:ext cx="5240841" cy="479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4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0E014-9BF8-4D79-840D-502F726E2C1C}"/>
              </a:ext>
            </a:extLst>
          </p:cNvPr>
          <p:cNvSpPr txBox="1"/>
          <p:nvPr/>
        </p:nvSpPr>
        <p:spPr>
          <a:xfrm>
            <a:off x="546408" y="410904"/>
            <a:ext cx="59770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Convection is heat transfer which occurs by the movement of </a:t>
            </a:r>
            <a:r>
              <a:rPr lang="en-US" b="1" i="0" dirty="0">
                <a:solidFill>
                  <a:srgbClr val="33649C"/>
                </a:solidFill>
                <a:effectLst/>
                <a:latin typeface="Arial" panose="020B0604020202020204" pitchFamily="34" charset="0"/>
              </a:rPr>
              <a:t>fluids.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fluid is </a:t>
            </a:r>
            <a:r>
              <a:rPr lang="en-US" b="1" i="0" dirty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heated,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becomes less dense and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rises.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Cool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fluid then moves into the space freed up by the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less dense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part of the fluid. This then gets </a:t>
            </a:r>
            <a:r>
              <a:rPr lang="en-US" b="1" i="0" dirty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heated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rises.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5545DC-F278-472F-A228-DD14D51FE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981" y="267593"/>
            <a:ext cx="2106370" cy="15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A6297-10B2-44AB-A1DB-C2CAF0C7B9E6}"/>
              </a:ext>
            </a:extLst>
          </p:cNvPr>
          <p:cNvSpPr txBox="1"/>
          <p:nvPr/>
        </p:nvSpPr>
        <p:spPr>
          <a:xfrm>
            <a:off x="4790610" y="3029958"/>
            <a:ext cx="40367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heated fluid </a:t>
            </a:r>
            <a:r>
              <a:rPr lang="en-US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cools down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it moves away from the heat source, causing it to become more dense and </a:t>
            </a:r>
            <a:r>
              <a:rPr lang="en-US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sink.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EF37C57-0323-4D85-B0D9-76D72694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8" y="2401746"/>
            <a:ext cx="4162076" cy="199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93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D7D180-9396-4BEC-A711-4C01337A1512}"/>
              </a:ext>
            </a:extLst>
          </p:cNvPr>
          <p:cNvSpPr txBox="1"/>
          <p:nvPr/>
        </p:nvSpPr>
        <p:spPr>
          <a:xfrm>
            <a:off x="334537" y="524921"/>
            <a:ext cx="54083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Radiation is heat transfer via </a:t>
            </a:r>
            <a:r>
              <a:rPr lang="en-US" b="1" i="0" dirty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electromagnetic waves.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Waves are able to travel through </a:t>
            </a:r>
            <a:r>
              <a:rPr lang="en-US" b="1" i="0" dirty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vacuums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(like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because they do not need </a:t>
            </a:r>
            <a:r>
              <a:rPr lang="en-US" b="1" i="0" dirty="0">
                <a:solidFill>
                  <a:srgbClr val="33649C"/>
                </a:solidFill>
                <a:effectLst/>
                <a:latin typeface="Arial" panose="020B0604020202020204" pitchFamily="34" charset="0"/>
              </a:rPr>
              <a:t>particles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be transmitted. This means that </a:t>
            </a:r>
            <a:r>
              <a:rPr lang="en-US" b="1" i="0" dirty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radiated heat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travel through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space.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BD48B9B-0C3C-4E74-B1D0-446E5D2F35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03" y="287025"/>
            <a:ext cx="2927660" cy="164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08BB32-62F0-42D3-B80D-3B77A231E305}"/>
              </a:ext>
            </a:extLst>
          </p:cNvPr>
          <p:cNvSpPr txBox="1"/>
          <p:nvPr/>
        </p:nvSpPr>
        <p:spPr>
          <a:xfrm>
            <a:off x="1778619" y="2603937"/>
            <a:ext cx="5586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F65942"/>
                </a:solidFill>
                <a:effectLst/>
                <a:latin typeface="Arial" panose="020B0604020202020204" pitchFamily="34" charset="0"/>
              </a:rPr>
              <a:t>conductor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material which transfers heat </a:t>
            </a:r>
            <a:r>
              <a:rPr lang="en-US" b="1" i="0" dirty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quickly.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 </a:t>
            </a:r>
            <a:r>
              <a:rPr lang="en-US" b="1" i="0" dirty="0">
                <a:solidFill>
                  <a:srgbClr val="571A98"/>
                </a:solidFill>
                <a:effectLst/>
                <a:latin typeface="Arial" panose="020B0604020202020204" pitchFamily="34" charset="0"/>
              </a:rPr>
              <a:t>metals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conductors.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3EFFE-3288-42C1-BAE0-149D07BD1A40}"/>
              </a:ext>
            </a:extLst>
          </p:cNvPr>
          <p:cNvSpPr txBox="1"/>
          <p:nvPr/>
        </p:nvSpPr>
        <p:spPr>
          <a:xfrm>
            <a:off x="1778619" y="3775012"/>
            <a:ext cx="55867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US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insulator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material which transfers heat </a:t>
            </a:r>
            <a:r>
              <a:rPr lang="en-US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slowly.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1" i="0" dirty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Plastic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type of insulator. We also put </a:t>
            </a:r>
            <a:r>
              <a:rPr lang="en-US" b="1" i="0" dirty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insulation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our walls and roofs to keep our houses warm.</a:t>
            </a:r>
          </a:p>
        </p:txBody>
      </p:sp>
    </p:spTree>
    <p:extLst>
      <p:ext uri="{BB962C8B-B14F-4D97-AF65-F5344CB8AC3E}">
        <p14:creationId xmlns:p14="http://schemas.microsoft.com/office/powerpoint/2010/main" val="35395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14B20-DD74-4658-99A8-3687B70DF426}"/>
              </a:ext>
            </a:extLst>
          </p:cNvPr>
          <p:cNvSpPr txBox="1"/>
          <p:nvPr/>
        </p:nvSpPr>
        <p:spPr>
          <a:xfrm>
            <a:off x="234175" y="249782"/>
            <a:ext cx="519646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Sound waves are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formed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US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vibrating objects.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vibrating objects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push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the </a:t>
            </a:r>
            <a:r>
              <a:rPr lang="en-US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particles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surrounding medium to form sound waves.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use </a:t>
            </a:r>
            <a:r>
              <a:rPr lang="en-US" b="1" i="0" dirty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vocal cords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produce sound when we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speak.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151A91-ADD9-406E-AE41-65FA1C1D6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64" y="39073"/>
            <a:ext cx="3300761" cy="159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B5AF7-3BFB-42DF-AFC2-36592E272561}"/>
              </a:ext>
            </a:extLst>
          </p:cNvPr>
          <p:cNvSpPr txBox="1"/>
          <p:nvPr/>
        </p:nvSpPr>
        <p:spPr>
          <a:xfrm>
            <a:off x="496228" y="1986974"/>
            <a:ext cx="81515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particles in the medium either </a:t>
            </a:r>
            <a:r>
              <a:rPr lang="en-US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bunch up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0" dirty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spread out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response to the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vibrating object.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 particles are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bunched together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a </a:t>
            </a:r>
            <a:r>
              <a:rPr lang="en-US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compression.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they are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spread apart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a </a:t>
            </a:r>
            <a:r>
              <a:rPr lang="en-US" b="1" i="0" dirty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rarefaction.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29F2B9A-5284-4D1B-8C8D-8853CB21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81" y="3375687"/>
            <a:ext cx="5589433" cy="151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16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B7DA-77A0-4B0F-951E-A692CB86BCA8}"/>
              </a:ext>
            </a:extLst>
          </p:cNvPr>
          <p:cNvSpPr txBox="1"/>
          <p:nvPr/>
        </p:nvSpPr>
        <p:spPr>
          <a:xfrm>
            <a:off x="2074127" y="208747"/>
            <a:ext cx="49957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Sound waves with a </a:t>
            </a:r>
            <a:r>
              <a:rPr lang="en-US" b="1" i="0" dirty="0">
                <a:solidFill>
                  <a:srgbClr val="00AE6A"/>
                </a:solidFill>
                <a:effectLst/>
                <a:latin typeface="Arial" panose="020B0604020202020204" pitchFamily="34" charset="0"/>
              </a:rPr>
              <a:t>high frequency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a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high pitch.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Sound waves with a </a:t>
            </a:r>
            <a:r>
              <a:rPr lang="en-US" b="1" i="0" dirty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low frequency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a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low pitch.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02AF446-9844-4919-BB6B-62845490A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873" y="110906"/>
            <a:ext cx="1677213" cy="167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32453-BA99-48CC-B109-80C1CB7DB455}"/>
              </a:ext>
            </a:extLst>
          </p:cNvPr>
          <p:cNvSpPr txBox="1"/>
          <p:nvPr/>
        </p:nvSpPr>
        <p:spPr>
          <a:xfrm>
            <a:off x="2408663" y="1986974"/>
            <a:ext cx="43266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Loud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sounds are produced by sound waves with </a:t>
            </a:r>
            <a:r>
              <a:rPr lang="en-US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large amplitudes.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Sound waves with </a:t>
            </a:r>
            <a:r>
              <a:rPr lang="en-US" b="1" i="0" dirty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small amplitudes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produce </a:t>
            </a:r>
            <a:r>
              <a:rPr lang="en-US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quiet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sounds.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C360784-1430-47F2-B620-014B466E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6" y="3073826"/>
            <a:ext cx="1953129" cy="183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33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68FF91-9F0E-43F6-9781-86E0A8FEB4DB}"/>
              </a:ext>
            </a:extLst>
          </p:cNvPr>
          <p:cNvSpPr txBox="1"/>
          <p:nvPr/>
        </p:nvSpPr>
        <p:spPr>
          <a:xfrm>
            <a:off x="451624" y="208747"/>
            <a:ext cx="82407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D45E1D"/>
                </a:solidFill>
                <a:effectLst/>
                <a:latin typeface="Arial" panose="020B0604020202020204" pitchFamily="34" charset="0"/>
              </a:rPr>
              <a:t>Frequency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number of </a:t>
            </a:r>
            <a:r>
              <a:rPr lang="en-US" sz="1800" b="1" i="0" dirty="0">
                <a:solidFill>
                  <a:srgbClr val="D45E1D"/>
                </a:solidFill>
                <a:effectLst/>
                <a:latin typeface="Arial" panose="020B0604020202020204" pitchFamily="34" charset="0"/>
              </a:rPr>
              <a:t>crests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pass a certain point every </a:t>
            </a:r>
            <a:r>
              <a:rPr lang="en-US" sz="1800" b="1" i="0" dirty="0">
                <a:solidFill>
                  <a:srgbClr val="D45E1D"/>
                </a:solidFill>
                <a:effectLst/>
                <a:latin typeface="Arial" panose="020B0604020202020204" pitchFamily="34" charset="0"/>
              </a:rPr>
              <a:t>second.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1" i="0" dirty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Wavelength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sz="1800" b="1" i="0" dirty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distance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one </a:t>
            </a:r>
            <a:r>
              <a:rPr lang="en-US" sz="1800" b="1" i="0" dirty="0">
                <a:solidFill>
                  <a:srgbClr val="1D93D4"/>
                </a:solidFill>
                <a:effectLst/>
                <a:latin typeface="Arial" panose="020B0604020202020204" pitchFamily="34" charset="0"/>
              </a:rPr>
              <a:t>crest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another.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AA9562-0890-4500-88F2-1D6EC80D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70" y="1322960"/>
            <a:ext cx="6726859" cy="361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1823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0433124-D1A9-9A4D-B698-24D88605AA44}" vid="{F22E9163-66AB-2D4A-8C37-39F66CD5CF55}"/>
    </a:ext>
  </a:extLst>
</a:theme>
</file>

<file path=ppt/theme/theme2.xml><?xml version="1.0" encoding="utf-8"?>
<a:theme xmlns:a="http://schemas.openxmlformats.org/drawingml/2006/main" name="Right Bloc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eft Bloc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ED7909-790B-4C3C-BA82-E7414FCD2A48}"/>
</file>

<file path=customXml/itemProps2.xml><?xml version="1.0" encoding="utf-8"?>
<ds:datastoreItem xmlns:ds="http://schemas.openxmlformats.org/officeDocument/2006/customXml" ds:itemID="{24AEA58B-1708-4A86-8831-146CC9C8B1F0}">
  <ds:schemaRefs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daa21e55-63ad-464e-ae37-3f135e7c6d11"/>
    <ds:schemaRef ds:uri="2967a9fc-976b-42b5-912b-7e06731de9b6"/>
    <ds:schemaRef ds:uri="d5c732d2-f217-444a-91d8-37c5714ca695"/>
    <ds:schemaRef ds:uri="8f659357-f805-491c-ad0b-5621b2de6466"/>
  </ds:schemaRefs>
</ds:datastoreItem>
</file>

<file path=customXml/itemProps3.xml><?xml version="1.0" encoding="utf-8"?>
<ds:datastoreItem xmlns:ds="http://schemas.openxmlformats.org/officeDocument/2006/customXml" ds:itemID="{D614CA31-1F65-4F68-B70D-5D917F016C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12162</TotalTime>
  <Words>1689</Words>
  <Application>Microsoft Office PowerPoint</Application>
  <PresentationFormat>On-screen Show (16:9)</PresentationFormat>
  <Paragraphs>170</Paragraphs>
  <Slides>37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Simple Light</vt:lpstr>
      <vt:lpstr>Right Block</vt:lpstr>
      <vt:lpstr>Left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Teale Gordon</dc:creator>
  <cp:lastModifiedBy>Jess Silva</cp:lastModifiedBy>
  <cp:revision>52</cp:revision>
  <dcterms:created xsi:type="dcterms:W3CDTF">2021-02-21T07:57:35Z</dcterms:created>
  <dcterms:modified xsi:type="dcterms:W3CDTF">2024-06-20T04:07:11Z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50400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MediaServiceImageTags">
    <vt:lpwstr/>
  </property>
</Properties>
</file>